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FEF805-28C5-4FE9-8E66-E42206177BC8}" v="179" dt="2023-07-28T12:11:59.86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44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IN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State/UTs Sales of Passenger Vehicles in April-June 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3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8AA-4C47-AF23-A2C46F740A98}"/>
              </c:ext>
            </c:extLst>
          </c:dPt>
          <c:dPt>
            <c:idx val="1"/>
            <c:bubble3D val="0"/>
            <c:spPr>
              <a:solidFill>
                <a:schemeClr val="accent1">
                  <a:shade val="4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8AA-4C47-AF23-A2C46F740A98}"/>
              </c:ext>
            </c:extLst>
          </c:dPt>
          <c:dPt>
            <c:idx val="2"/>
            <c:bubble3D val="0"/>
            <c:spPr>
              <a:solidFill>
                <a:schemeClr val="accent1">
                  <a:shade val="5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8AA-4C47-AF23-A2C46F740A98}"/>
              </c:ext>
            </c:extLst>
          </c:dPt>
          <c:dPt>
            <c:idx val="3"/>
            <c:bubble3D val="0"/>
            <c:spPr>
              <a:solidFill>
                <a:schemeClr val="accent1">
                  <a:shade val="61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8AA-4C47-AF23-A2C46F740A98}"/>
              </c:ext>
            </c:extLst>
          </c:dPt>
          <c:dPt>
            <c:idx val="4"/>
            <c:bubble3D val="0"/>
            <c:spPr>
              <a:solidFill>
                <a:schemeClr val="accent1">
                  <a:shade val="6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8AA-4C47-AF23-A2C46F740A98}"/>
              </c:ext>
            </c:extLst>
          </c:dPt>
          <c:dPt>
            <c:idx val="5"/>
            <c:bubble3D val="0"/>
            <c:spPr>
              <a:solidFill>
                <a:schemeClr val="accent1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8AA-4C47-AF23-A2C46F740A98}"/>
              </c:ext>
            </c:extLst>
          </c:dPt>
          <c:dPt>
            <c:idx val="6"/>
            <c:bubble3D val="0"/>
            <c:spPr>
              <a:solidFill>
                <a:schemeClr val="accent1">
                  <a:shade val="8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8AA-4C47-AF23-A2C46F740A98}"/>
              </c:ext>
            </c:extLst>
          </c:dPt>
          <c:dPt>
            <c:idx val="7"/>
            <c:bubble3D val="0"/>
            <c:spPr>
              <a:solidFill>
                <a:schemeClr val="accent1">
                  <a:shade val="9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8AA-4C47-AF23-A2C46F740A98}"/>
              </c:ext>
            </c:extLst>
          </c:dPt>
          <c:dPt>
            <c:idx val="8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8AA-4C47-AF23-A2C46F740A98}"/>
              </c:ext>
            </c:extLst>
          </c:dPt>
          <c:dPt>
            <c:idx val="9"/>
            <c:bubble3D val="0"/>
            <c:spPr>
              <a:solidFill>
                <a:schemeClr val="accent1">
                  <a:tint val="9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8AA-4C47-AF23-A2C46F740A98}"/>
              </c:ext>
            </c:extLst>
          </c:dPt>
          <c:dPt>
            <c:idx val="10"/>
            <c:bubble3D val="0"/>
            <c:spPr>
              <a:solidFill>
                <a:schemeClr val="accent1">
                  <a:tint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8AA-4C47-AF23-A2C46F740A98}"/>
              </c:ext>
            </c:extLst>
          </c:dPt>
          <c:dPt>
            <c:idx val="11"/>
            <c:bubble3D val="0"/>
            <c:spPr>
              <a:solidFill>
                <a:schemeClr val="accent1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58AA-4C47-AF23-A2C46F740A98}"/>
              </c:ext>
            </c:extLst>
          </c:dPt>
          <c:dPt>
            <c:idx val="12"/>
            <c:bubble3D val="0"/>
            <c:spPr>
              <a:solidFill>
                <a:schemeClr val="accent1">
                  <a:tint val="69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58AA-4C47-AF23-A2C46F740A98}"/>
              </c:ext>
            </c:extLst>
          </c:dPt>
          <c:dPt>
            <c:idx val="13"/>
            <c:bubble3D val="0"/>
            <c:spPr>
              <a:solidFill>
                <a:schemeClr val="accent1">
                  <a:tint val="6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58AA-4C47-AF23-A2C46F740A98}"/>
              </c:ext>
            </c:extLst>
          </c:dPt>
          <c:dPt>
            <c:idx val="14"/>
            <c:bubble3D val="0"/>
            <c:spPr>
              <a:solidFill>
                <a:schemeClr val="accent1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58AA-4C47-AF23-A2C46F740A98}"/>
              </c:ext>
            </c:extLst>
          </c:dPt>
          <c:dPt>
            <c:idx val="15"/>
            <c:bubble3D val="0"/>
            <c:spPr>
              <a:solidFill>
                <a:schemeClr val="accent1">
                  <a:tint val="4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58AA-4C47-AF23-A2C46F740A98}"/>
              </c:ext>
            </c:extLst>
          </c:dPt>
          <c:dPt>
            <c:idx val="16"/>
            <c:bubble3D val="0"/>
            <c:spPr>
              <a:solidFill>
                <a:schemeClr val="accent1">
                  <a:tint val="3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58AA-4C47-AF23-A2C46F740A98}"/>
              </c:ext>
            </c:extLst>
          </c:dPt>
          <c:dLbls>
            <c:dLbl>
              <c:idx val="0"/>
              <c:layout>
                <c:manualLayout>
                  <c:x val="1.7793310595533848E-2"/>
                  <c:y val="1.72630754199402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AA-4C47-AF23-A2C46F740A98}"/>
                </c:ext>
              </c:extLst>
            </c:dLbl>
            <c:dLbl>
              <c:idx val="1"/>
              <c:layout>
                <c:manualLayout>
                  <c:x val="-1.0899265934004239E-2"/>
                  <c:y val="-2.06581899907405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AA-4C47-AF23-A2C46F740A98}"/>
                </c:ext>
              </c:extLst>
            </c:dLbl>
            <c:dLbl>
              <c:idx val="2"/>
              <c:layout>
                <c:manualLayout>
                  <c:x val="1.0598247411586921E-2"/>
                  <c:y val="-1.09297962197083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AA-4C47-AF23-A2C46F740A98}"/>
                </c:ext>
              </c:extLst>
            </c:dLbl>
            <c:dLbl>
              <c:idx val="3"/>
              <c:layout>
                <c:manualLayout>
                  <c:x val="3.3735595884738921E-2"/>
                  <c:y val="-2.14578523881360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AA-4C47-AF23-A2C46F740A98}"/>
                </c:ext>
              </c:extLst>
            </c:dLbl>
            <c:dLbl>
              <c:idx val="4"/>
              <c:layout>
                <c:manualLayout>
                  <c:x val="3.4506341787490465E-2"/>
                  <c:y val="-2.362718993112566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8AA-4C47-AF23-A2C46F740A98}"/>
                </c:ext>
              </c:extLst>
            </c:dLbl>
            <c:dLbl>
              <c:idx val="5"/>
              <c:layout>
                <c:manualLayout>
                  <c:x val="-1.2621580355340256E-2"/>
                  <c:y val="-1.088468774595249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8AA-4C47-AF23-A2C46F740A98}"/>
                </c:ext>
              </c:extLst>
            </c:dLbl>
            <c:dLbl>
              <c:idx val="6"/>
              <c:layout>
                <c:manualLayout>
                  <c:x val="8.827974043351533E-3"/>
                  <c:y val="-7.104749313326992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8AA-4C47-AF23-A2C46F740A98}"/>
                </c:ext>
              </c:extLst>
            </c:dLbl>
            <c:dLbl>
              <c:idx val="8"/>
              <c:layout>
                <c:manualLayout>
                  <c:x val="-1.4009123258631132E-2"/>
                  <c:y val="-2.200795346346493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8AA-4C47-AF23-A2C46F740A98}"/>
                </c:ext>
              </c:extLst>
            </c:dLbl>
            <c:dLbl>
              <c:idx val="9"/>
              <c:layout>
                <c:manualLayout>
                  <c:x val="-1.8995558247526752E-2"/>
                  <c:y val="3.527474717002008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58AA-4C47-AF23-A2C46F740A98}"/>
                </c:ext>
              </c:extLst>
            </c:dLbl>
            <c:dLbl>
              <c:idx val="10"/>
              <c:layout>
                <c:manualLayout>
                  <c:x val="-4.2415644558853223E-2"/>
                  <c:y val="3.7385859673796487E-5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58AA-4C47-AF23-A2C46F740A98}"/>
                </c:ext>
              </c:extLst>
            </c:dLbl>
            <c:dLbl>
              <c:idx val="11"/>
              <c:layout>
                <c:manualLayout>
                  <c:x val="-4.6962951746416313E-2"/>
                  <c:y val="1.496903888950598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8AA-4C47-AF23-A2C46F740A98}"/>
                </c:ext>
              </c:extLst>
            </c:dLbl>
            <c:dLbl>
              <c:idx val="16"/>
              <c:layout>
                <c:manualLayout>
                  <c:x val="3.9380090857626754E-2"/>
                  <c:y val="1.3174313187498954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58AA-4C47-AF23-A2C46F740A9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PVs!$B$2:$B$18</c:f>
              <c:strCache>
                <c:ptCount val="17"/>
                <c:pt idx="0">
                  <c:v>Maharashtra</c:v>
                </c:pt>
                <c:pt idx="1">
                  <c:v>Uttar Pradesh</c:v>
                </c:pt>
                <c:pt idx="2">
                  <c:v>Karnataka</c:v>
                </c:pt>
                <c:pt idx="3">
                  <c:v>Gujarat</c:v>
                </c:pt>
                <c:pt idx="4">
                  <c:v>Haryana</c:v>
                </c:pt>
                <c:pt idx="5">
                  <c:v>Tamil Nadu</c:v>
                </c:pt>
                <c:pt idx="6">
                  <c:v>Delhi</c:v>
                </c:pt>
                <c:pt idx="7">
                  <c:v>Rajasthan</c:v>
                </c:pt>
                <c:pt idx="8">
                  <c:v>Kerala</c:v>
                </c:pt>
                <c:pt idx="9">
                  <c:v>Telangana</c:v>
                </c:pt>
                <c:pt idx="10">
                  <c:v>Madhya Pradesh</c:v>
                </c:pt>
                <c:pt idx="11">
                  <c:v>Punjab</c:v>
                </c:pt>
                <c:pt idx="12">
                  <c:v>Andhra Pradesh</c:v>
                </c:pt>
                <c:pt idx="13">
                  <c:v>West Bengal</c:v>
                </c:pt>
                <c:pt idx="14">
                  <c:v>Assam</c:v>
                </c:pt>
                <c:pt idx="15">
                  <c:v>Bihar</c:v>
                </c:pt>
                <c:pt idx="16">
                  <c:v>Others</c:v>
                </c:pt>
              </c:strCache>
            </c:strRef>
          </c:cat>
          <c:val>
            <c:numRef>
              <c:f>PVs!$C$2:$C$18</c:f>
              <c:numCache>
                <c:formatCode>_(* #,##0_);_(* \(#,##0\);_(* "-"??_);_(@_)</c:formatCode>
                <c:ptCount val="17"/>
                <c:pt idx="0">
                  <c:v>114976</c:v>
                </c:pt>
                <c:pt idx="1">
                  <c:v>99591</c:v>
                </c:pt>
                <c:pt idx="2">
                  <c:v>78262</c:v>
                </c:pt>
                <c:pt idx="3">
                  <c:v>76212</c:v>
                </c:pt>
                <c:pt idx="4">
                  <c:v>66378</c:v>
                </c:pt>
                <c:pt idx="5">
                  <c:v>65787</c:v>
                </c:pt>
                <c:pt idx="6">
                  <c:v>57852</c:v>
                </c:pt>
                <c:pt idx="7">
                  <c:v>50184</c:v>
                </c:pt>
                <c:pt idx="8">
                  <c:v>49199</c:v>
                </c:pt>
                <c:pt idx="9">
                  <c:v>46074</c:v>
                </c:pt>
                <c:pt idx="10">
                  <c:v>41804</c:v>
                </c:pt>
                <c:pt idx="11">
                  <c:v>32885</c:v>
                </c:pt>
                <c:pt idx="12">
                  <c:v>27285</c:v>
                </c:pt>
                <c:pt idx="13">
                  <c:v>26480</c:v>
                </c:pt>
                <c:pt idx="14">
                  <c:v>24597</c:v>
                </c:pt>
                <c:pt idx="15">
                  <c:v>20250</c:v>
                </c:pt>
                <c:pt idx="16">
                  <c:v>118107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2-58AA-4C47-AF23-A2C46F740A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IN" sz="18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State/UTs Sales of Two Wheelers in April-June 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891452358042065"/>
          <c:y val="0.16950806429462784"/>
          <c:w val="0.39610205552871713"/>
          <c:h val="0.7688353353456720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shade val="3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AB0-4A06-8EA8-70F4C743BA2D}"/>
              </c:ext>
            </c:extLst>
          </c:dPt>
          <c:dPt>
            <c:idx val="1"/>
            <c:bubble3D val="0"/>
            <c:spPr>
              <a:solidFill>
                <a:schemeClr val="accent6">
                  <a:shade val="4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AB0-4A06-8EA8-70F4C743BA2D}"/>
              </c:ext>
            </c:extLst>
          </c:dPt>
          <c:dPt>
            <c:idx val="2"/>
            <c:bubble3D val="0"/>
            <c:spPr>
              <a:solidFill>
                <a:schemeClr val="accent6">
                  <a:shade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AB0-4A06-8EA8-70F4C743BA2D}"/>
              </c:ext>
            </c:extLst>
          </c:dPt>
          <c:dPt>
            <c:idx val="3"/>
            <c:bubble3D val="0"/>
            <c:spPr>
              <a:solidFill>
                <a:schemeClr val="accent6">
                  <a:shade val="6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AB0-4A06-8EA8-70F4C743BA2D}"/>
              </c:ext>
            </c:extLst>
          </c:dPt>
          <c:dPt>
            <c:idx val="4"/>
            <c:bubble3D val="0"/>
            <c:spPr>
              <a:solidFill>
                <a:schemeClr val="accent6">
                  <a:shade val="71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AB0-4A06-8EA8-70F4C743BA2D}"/>
              </c:ext>
            </c:extLst>
          </c:dPt>
          <c:dPt>
            <c:idx val="5"/>
            <c:bubble3D val="0"/>
            <c:spPr>
              <a:solidFill>
                <a:schemeClr val="accent6">
                  <a:shade val="79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AB0-4A06-8EA8-70F4C743BA2D}"/>
              </c:ext>
            </c:extLst>
          </c:dPt>
          <c:dPt>
            <c:idx val="6"/>
            <c:bubble3D val="0"/>
            <c:spPr>
              <a:solidFill>
                <a:schemeClr val="accent6">
                  <a:shade val="8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AB0-4A06-8EA8-70F4C743BA2D}"/>
              </c:ext>
            </c:extLst>
          </c:dPt>
          <c:dPt>
            <c:idx val="7"/>
            <c:bubble3D val="0"/>
            <c:spPr>
              <a:solidFill>
                <a:schemeClr val="accent6">
                  <a:shade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AB0-4A06-8EA8-70F4C743BA2D}"/>
              </c:ext>
            </c:extLst>
          </c:dPt>
          <c:dPt>
            <c:idx val="8"/>
            <c:bubble3D val="0"/>
            <c:spPr>
              <a:solidFill>
                <a:schemeClr val="accent6">
                  <a:tint val="9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AB0-4A06-8EA8-70F4C743BA2D}"/>
              </c:ext>
            </c:extLst>
          </c:dPt>
          <c:dPt>
            <c:idx val="9"/>
            <c:bubble3D val="0"/>
            <c:spPr>
              <a:solidFill>
                <a:schemeClr val="accent6">
                  <a:tint val="8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AB0-4A06-8EA8-70F4C743BA2D}"/>
              </c:ext>
            </c:extLst>
          </c:dPt>
          <c:dPt>
            <c:idx val="10"/>
            <c:bubble3D val="0"/>
            <c:spPr>
              <a:solidFill>
                <a:schemeClr val="accent6">
                  <a:tint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AB0-4A06-8EA8-70F4C743BA2D}"/>
              </c:ext>
            </c:extLst>
          </c:dPt>
          <c:dPt>
            <c:idx val="11"/>
            <c:bubble3D val="0"/>
            <c:spPr>
              <a:solidFill>
                <a:schemeClr val="accent6">
                  <a:tint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5AB0-4A06-8EA8-70F4C743BA2D}"/>
              </c:ext>
            </c:extLst>
          </c:dPt>
          <c:dPt>
            <c:idx val="12"/>
            <c:bubble3D val="0"/>
            <c:spPr>
              <a:solidFill>
                <a:schemeClr val="accent6">
                  <a:tint val="6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5AB0-4A06-8EA8-70F4C743BA2D}"/>
              </c:ext>
            </c:extLst>
          </c:dPt>
          <c:dPt>
            <c:idx val="13"/>
            <c:bubble3D val="0"/>
            <c:spPr>
              <a:solidFill>
                <a:schemeClr val="accent6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5AB0-4A06-8EA8-70F4C743BA2D}"/>
              </c:ext>
            </c:extLst>
          </c:dPt>
          <c:dPt>
            <c:idx val="14"/>
            <c:bubble3D val="0"/>
            <c:spPr>
              <a:solidFill>
                <a:schemeClr val="accent6">
                  <a:tint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5AB0-4A06-8EA8-70F4C743BA2D}"/>
              </c:ext>
            </c:extLst>
          </c:dPt>
          <c:dPt>
            <c:idx val="15"/>
            <c:bubble3D val="0"/>
            <c:spPr>
              <a:solidFill>
                <a:schemeClr val="accent6">
                  <a:tint val="39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5AB0-4A06-8EA8-70F4C743BA2D}"/>
              </c:ext>
            </c:extLst>
          </c:dPt>
          <c:dLbls>
            <c:dLbl>
              <c:idx val="0"/>
              <c:layout>
                <c:manualLayout>
                  <c:x val="4.5705558172749773E-2"/>
                  <c:y val="8.891049868766404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AB0-4A06-8EA8-70F4C743BA2D}"/>
                </c:ext>
              </c:extLst>
            </c:dLbl>
            <c:dLbl>
              <c:idx val="1"/>
              <c:layout>
                <c:manualLayout>
                  <c:x val="4.0828229804607756E-4"/>
                  <c:y val="1.825170603674546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AB0-4A06-8EA8-70F4C743BA2D}"/>
                </c:ext>
              </c:extLst>
            </c:dLbl>
            <c:dLbl>
              <c:idx val="2"/>
              <c:layout>
                <c:manualLayout>
                  <c:x val="-8.9762283988005769E-4"/>
                  <c:y val="1.00272965879265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AB0-4A06-8EA8-70F4C743BA2D}"/>
                </c:ext>
              </c:extLst>
            </c:dLbl>
            <c:dLbl>
              <c:idx val="3"/>
              <c:layout>
                <c:manualLayout>
                  <c:x val="8.4421712243235251E-3"/>
                  <c:y val="5.462992125984252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AB0-4A06-8EA8-70F4C743BA2D}"/>
                </c:ext>
              </c:extLst>
            </c:dLbl>
            <c:dLbl>
              <c:idx val="4"/>
              <c:layout>
                <c:manualLayout>
                  <c:x val="-5.2858349971211561E-3"/>
                  <c:y val="-9.3333333333333332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AB0-4A06-8EA8-70F4C743BA2D}"/>
                </c:ext>
              </c:extLst>
            </c:dLbl>
            <c:dLbl>
              <c:idx val="5"/>
              <c:layout>
                <c:manualLayout>
                  <c:x val="4.4022436889143545E-3"/>
                  <c:y val="-3.8448146515059599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5AB0-4A06-8EA8-70F4C743BA2D}"/>
                </c:ext>
              </c:extLst>
            </c:dLbl>
            <c:dLbl>
              <c:idx val="6"/>
              <c:layout>
                <c:manualLayout>
                  <c:x val="-2.1761820370744256E-2"/>
                  <c:y val="-7.730971128608923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AB0-4A06-8EA8-70F4C743BA2D}"/>
                </c:ext>
              </c:extLst>
            </c:dLbl>
            <c:dLbl>
              <c:idx val="7"/>
              <c:layout>
                <c:manualLayout>
                  <c:x val="-1.3839199587231083E-2"/>
                  <c:y val="1.05346456692913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AB0-4A06-8EA8-70F4C743BA2D}"/>
                </c:ext>
              </c:extLst>
            </c:dLbl>
            <c:dLbl>
              <c:idx val="8"/>
              <c:layout>
                <c:manualLayout>
                  <c:x val="-1.3418579087870426E-2"/>
                  <c:y val="3.3879790026246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5AB0-4A06-8EA8-70F4C743BA2D}"/>
                </c:ext>
              </c:extLst>
            </c:dLbl>
            <c:dLbl>
              <c:idx val="15"/>
              <c:layout>
                <c:manualLayout>
                  <c:x val="2.1945323073931999E-2"/>
                  <c:y val="-1.55555594439593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5AB0-4A06-8EA8-70F4C743BA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'2Ws'!$B$2:$B$17</c:f>
              <c:strCache>
                <c:ptCount val="16"/>
                <c:pt idx="0">
                  <c:v>Uttar Pradesh</c:v>
                </c:pt>
                <c:pt idx="1">
                  <c:v>Maharashtra</c:v>
                </c:pt>
                <c:pt idx="2">
                  <c:v>Tamil Nadu</c:v>
                </c:pt>
                <c:pt idx="3">
                  <c:v>Bihar</c:v>
                </c:pt>
                <c:pt idx="4">
                  <c:v>Karnataka</c:v>
                </c:pt>
                <c:pt idx="5">
                  <c:v>Madhya Pradesh</c:v>
                </c:pt>
                <c:pt idx="6">
                  <c:v>Gujarat</c:v>
                </c:pt>
                <c:pt idx="7">
                  <c:v>Rajasthan</c:v>
                </c:pt>
                <c:pt idx="8">
                  <c:v>West Bengal</c:v>
                </c:pt>
                <c:pt idx="9">
                  <c:v>Telangana</c:v>
                </c:pt>
                <c:pt idx="10">
                  <c:v>Andhra Pradesh</c:v>
                </c:pt>
                <c:pt idx="11">
                  <c:v>Odisha</c:v>
                </c:pt>
                <c:pt idx="12">
                  <c:v>Jharkhand</c:v>
                </c:pt>
                <c:pt idx="13">
                  <c:v>Assam</c:v>
                </c:pt>
                <c:pt idx="14">
                  <c:v>Kerala</c:v>
                </c:pt>
                <c:pt idx="15">
                  <c:v>Others</c:v>
                </c:pt>
              </c:strCache>
            </c:strRef>
          </c:cat>
          <c:val>
            <c:numRef>
              <c:f>'2Ws'!$C$2:$C$17</c:f>
              <c:numCache>
                <c:formatCode>_(* #,##0_);_(* \(#,##0\);_(* "-"??_);_(@_)</c:formatCode>
                <c:ptCount val="16"/>
                <c:pt idx="0">
                  <c:v>705107</c:v>
                </c:pt>
                <c:pt idx="1">
                  <c:v>369219</c:v>
                </c:pt>
                <c:pt idx="2">
                  <c:v>320465</c:v>
                </c:pt>
                <c:pt idx="3">
                  <c:v>308218</c:v>
                </c:pt>
                <c:pt idx="4">
                  <c:v>277296</c:v>
                </c:pt>
                <c:pt idx="5">
                  <c:v>252658</c:v>
                </c:pt>
                <c:pt idx="6">
                  <c:v>237752</c:v>
                </c:pt>
                <c:pt idx="7">
                  <c:v>216747</c:v>
                </c:pt>
                <c:pt idx="8">
                  <c:v>207052</c:v>
                </c:pt>
                <c:pt idx="9">
                  <c:v>145524</c:v>
                </c:pt>
                <c:pt idx="10">
                  <c:v>136623</c:v>
                </c:pt>
                <c:pt idx="11">
                  <c:v>129096</c:v>
                </c:pt>
                <c:pt idx="12">
                  <c:v>118834</c:v>
                </c:pt>
                <c:pt idx="13">
                  <c:v>114818</c:v>
                </c:pt>
                <c:pt idx="14">
                  <c:v>112630</c:v>
                </c:pt>
                <c:pt idx="15">
                  <c:v>483589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5AB0-4A06-8EA8-70F4C743B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IN" sz="18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State/UTs Sales of Commercial Vehicles in April-June 2023</a:t>
            </a:r>
          </a:p>
        </c:rich>
      </c:tx>
      <c:layout>
        <c:manualLayout>
          <c:xMode val="edge"/>
          <c:yMode val="edge"/>
          <c:x val="0.13788733601091602"/>
          <c:y val="1.75159206386277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9359762763973318"/>
          <c:y val="0.19187082990982374"/>
          <c:w val="0.41280486265922017"/>
          <c:h val="0.7452406385687284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3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8B-40C7-AA01-24F2D196100C}"/>
              </c:ext>
            </c:extLst>
          </c:dPt>
          <c:dPt>
            <c:idx val="1"/>
            <c:bubble3D val="0"/>
            <c:spPr>
              <a:solidFill>
                <a:schemeClr val="accent2">
                  <a:shade val="4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8B-40C7-AA01-24F2D196100C}"/>
              </c:ext>
            </c:extLst>
          </c:dPt>
          <c:dPt>
            <c:idx val="2"/>
            <c:bubble3D val="0"/>
            <c:spPr>
              <a:solidFill>
                <a:schemeClr val="accent2">
                  <a:shade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8B-40C7-AA01-24F2D196100C}"/>
              </c:ext>
            </c:extLst>
          </c:dPt>
          <c:dPt>
            <c:idx val="3"/>
            <c:bubble3D val="0"/>
            <c:spPr>
              <a:solidFill>
                <a:schemeClr val="accent2">
                  <a:shade val="6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98B-40C7-AA01-24F2D196100C}"/>
              </c:ext>
            </c:extLst>
          </c:dPt>
          <c:dPt>
            <c:idx val="4"/>
            <c:bubble3D val="0"/>
            <c:spPr>
              <a:solidFill>
                <a:schemeClr val="accent2">
                  <a:shade val="71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98B-40C7-AA01-24F2D196100C}"/>
              </c:ext>
            </c:extLst>
          </c:dPt>
          <c:dPt>
            <c:idx val="5"/>
            <c:bubble3D val="0"/>
            <c:spPr>
              <a:solidFill>
                <a:schemeClr val="accent2">
                  <a:shade val="79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98B-40C7-AA01-24F2D196100C}"/>
              </c:ext>
            </c:extLst>
          </c:dPt>
          <c:dPt>
            <c:idx val="6"/>
            <c:bubble3D val="0"/>
            <c:spPr>
              <a:solidFill>
                <a:schemeClr val="accent2">
                  <a:shade val="8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B98B-40C7-AA01-24F2D196100C}"/>
              </c:ext>
            </c:extLst>
          </c:dPt>
          <c:dPt>
            <c:idx val="7"/>
            <c:bubble3D val="0"/>
            <c:spPr>
              <a:solidFill>
                <a:schemeClr val="accent2">
                  <a:shade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B98B-40C7-AA01-24F2D196100C}"/>
              </c:ext>
            </c:extLst>
          </c:dPt>
          <c:dPt>
            <c:idx val="8"/>
            <c:bubble3D val="0"/>
            <c:spPr>
              <a:solidFill>
                <a:schemeClr val="accent2">
                  <a:tint val="9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B98B-40C7-AA01-24F2D196100C}"/>
              </c:ext>
            </c:extLst>
          </c:dPt>
          <c:dPt>
            <c:idx val="9"/>
            <c:bubble3D val="0"/>
            <c:spPr>
              <a:solidFill>
                <a:schemeClr val="accent2">
                  <a:tint val="8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B98B-40C7-AA01-24F2D196100C}"/>
              </c:ext>
            </c:extLst>
          </c:dPt>
          <c:dPt>
            <c:idx val="10"/>
            <c:bubble3D val="0"/>
            <c:spPr>
              <a:solidFill>
                <a:schemeClr val="accent2">
                  <a:tint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B98B-40C7-AA01-24F2D196100C}"/>
              </c:ext>
            </c:extLst>
          </c:dPt>
          <c:dPt>
            <c:idx val="11"/>
            <c:bubble3D val="0"/>
            <c:spPr>
              <a:solidFill>
                <a:schemeClr val="accent2">
                  <a:tint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B98B-40C7-AA01-24F2D196100C}"/>
              </c:ext>
            </c:extLst>
          </c:dPt>
          <c:dPt>
            <c:idx val="12"/>
            <c:bubble3D val="0"/>
            <c:spPr>
              <a:solidFill>
                <a:schemeClr val="accent2">
                  <a:tint val="6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B98B-40C7-AA01-24F2D196100C}"/>
              </c:ext>
            </c:extLst>
          </c:dPt>
          <c:dPt>
            <c:idx val="13"/>
            <c:bubble3D val="0"/>
            <c:spPr>
              <a:solidFill>
                <a:schemeClr val="accent2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98B-40C7-AA01-24F2D196100C}"/>
              </c:ext>
            </c:extLst>
          </c:dPt>
          <c:dPt>
            <c:idx val="14"/>
            <c:bubble3D val="0"/>
            <c:spPr>
              <a:solidFill>
                <a:schemeClr val="accent2">
                  <a:tint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98B-40C7-AA01-24F2D196100C}"/>
              </c:ext>
            </c:extLst>
          </c:dPt>
          <c:dPt>
            <c:idx val="15"/>
            <c:bubble3D val="0"/>
            <c:spPr>
              <a:solidFill>
                <a:schemeClr val="accent2">
                  <a:tint val="39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B98B-40C7-AA01-24F2D196100C}"/>
              </c:ext>
            </c:extLst>
          </c:dPt>
          <c:dLbls>
            <c:dLbl>
              <c:idx val="0"/>
              <c:layout>
                <c:manualLayout>
                  <c:x val="-1.3125929188921314E-2"/>
                  <c:y val="5.998075534109864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8B-40C7-AA01-24F2D196100C}"/>
                </c:ext>
              </c:extLst>
            </c:dLbl>
            <c:dLbl>
              <c:idx val="1"/>
              <c:layout>
                <c:manualLayout>
                  <c:x val="1.6971165317622012E-2"/>
                  <c:y val="-2.33538523431195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8B-40C7-AA01-24F2D196100C}"/>
                </c:ext>
              </c:extLst>
            </c:dLbl>
            <c:dLbl>
              <c:idx val="2"/>
              <c:layout>
                <c:manualLayout>
                  <c:x val="2.9286634869566123E-2"/>
                  <c:y val="6.7117202866056713E-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8B-40C7-AA01-24F2D196100C}"/>
                </c:ext>
              </c:extLst>
            </c:dLbl>
            <c:dLbl>
              <c:idx val="3"/>
              <c:layout>
                <c:manualLayout>
                  <c:x val="1.5390672319806092E-2"/>
                  <c:y val="-1.41211801822360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98B-40C7-AA01-24F2D196100C}"/>
                </c:ext>
              </c:extLst>
            </c:dLbl>
            <c:dLbl>
              <c:idx val="4"/>
              <c:layout>
                <c:manualLayout>
                  <c:x val="2.2086002690523899E-2"/>
                  <c:y val="-1.1189807111583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98B-40C7-AA01-24F2D196100C}"/>
                </c:ext>
              </c:extLst>
            </c:dLbl>
            <c:dLbl>
              <c:idx val="5"/>
              <c:layout>
                <c:manualLayout>
                  <c:x val="-1.6726403823178016E-2"/>
                  <c:y val="-3.861352426853237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3584229390681"/>
                      <c:h val="6.763283880747100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B98B-40C7-AA01-24F2D196100C}"/>
                </c:ext>
              </c:extLst>
            </c:dLbl>
            <c:dLbl>
              <c:idx val="6"/>
              <c:layout>
                <c:manualLayout>
                  <c:x val="2.1372449411565488E-2"/>
                  <c:y val="-6.033447697440383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98B-40C7-AA01-24F2D196100C}"/>
                </c:ext>
              </c:extLst>
            </c:dLbl>
            <c:dLbl>
              <c:idx val="7"/>
              <c:layout>
                <c:manualLayout>
                  <c:x val="-3.6737900847059232E-5"/>
                  <c:y val="3.88275954117057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B98B-40C7-AA01-24F2D196100C}"/>
                </c:ext>
              </c:extLst>
            </c:dLbl>
            <c:dLbl>
              <c:idx val="9"/>
              <c:layout>
                <c:manualLayout>
                  <c:x val="-2.190752380415479E-2"/>
                  <c:y val="2.490218604067883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98B-40C7-AA01-24F2D196100C}"/>
                </c:ext>
              </c:extLst>
            </c:dLbl>
            <c:dLbl>
              <c:idx val="10"/>
              <c:layout>
                <c:manualLayout>
                  <c:x val="-1.5870655227243083E-2"/>
                  <c:y val="1.527583274427884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98B-40C7-AA01-24F2D196100C}"/>
                </c:ext>
              </c:extLst>
            </c:dLbl>
            <c:dLbl>
              <c:idx val="11"/>
              <c:layout>
                <c:manualLayout>
                  <c:x val="-4.4920015162197541E-2"/>
                  <c:y val="4.077883420034895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98B-40C7-AA01-24F2D196100C}"/>
                </c:ext>
              </c:extLst>
            </c:dLbl>
            <c:dLbl>
              <c:idx val="12"/>
              <c:layout>
                <c:manualLayout>
                  <c:x val="-7.5787164072290747E-2"/>
                  <c:y val="5.566413692462347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98B-40C7-AA01-24F2D196100C}"/>
                </c:ext>
              </c:extLst>
            </c:dLbl>
            <c:dLbl>
              <c:idx val="13"/>
              <c:layout>
                <c:manualLayout>
                  <c:x val="-6.3886442971573712E-2"/>
                  <c:y val="-8.627548072289787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98B-40C7-AA01-24F2D196100C}"/>
                </c:ext>
              </c:extLst>
            </c:dLbl>
            <c:dLbl>
              <c:idx val="14"/>
              <c:layout>
                <c:manualLayout>
                  <c:x val="-1.9353797425209773E-2"/>
                  <c:y val="-4.581963521229953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B98B-40C7-AA01-24F2D196100C}"/>
                </c:ext>
              </c:extLst>
            </c:dLbl>
            <c:dLbl>
              <c:idx val="15"/>
              <c:layout>
                <c:manualLayout>
                  <c:x val="1.2610263751995993E-2"/>
                  <c:y val="-4.5661952744716541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B98B-40C7-AA01-24F2D19610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CVs!$B$2:$B$17</c:f>
              <c:strCache>
                <c:ptCount val="16"/>
                <c:pt idx="0">
                  <c:v>Maharashtra</c:v>
                </c:pt>
                <c:pt idx="1">
                  <c:v>Uttar Pradesh</c:v>
                </c:pt>
                <c:pt idx="2">
                  <c:v>Tamil Nadu</c:v>
                </c:pt>
                <c:pt idx="3">
                  <c:v>Karnataka</c:v>
                </c:pt>
                <c:pt idx="4">
                  <c:v>Gujarat</c:v>
                </c:pt>
                <c:pt idx="5">
                  <c:v>Rajasthan</c:v>
                </c:pt>
                <c:pt idx="6">
                  <c:v>Haryana</c:v>
                </c:pt>
                <c:pt idx="7">
                  <c:v>Andhra Pradesh</c:v>
                </c:pt>
                <c:pt idx="8">
                  <c:v>Assam</c:v>
                </c:pt>
                <c:pt idx="9">
                  <c:v>Madhya Pradesh</c:v>
                </c:pt>
                <c:pt idx="10">
                  <c:v>West Bengal</c:v>
                </c:pt>
                <c:pt idx="11">
                  <c:v>Telangana</c:v>
                </c:pt>
                <c:pt idx="12">
                  <c:v>Odisha</c:v>
                </c:pt>
                <c:pt idx="13">
                  <c:v>Delhi</c:v>
                </c:pt>
                <c:pt idx="14">
                  <c:v>Kerala</c:v>
                </c:pt>
                <c:pt idx="15">
                  <c:v>Others</c:v>
                </c:pt>
              </c:strCache>
            </c:strRef>
          </c:cat>
          <c:val>
            <c:numRef>
              <c:f>CVs!$C$2:$C$17</c:f>
              <c:numCache>
                <c:formatCode>_(* #,##0_);_(* \(#,##0\);_(* "-"??_);_(@_)</c:formatCode>
                <c:ptCount val="16"/>
                <c:pt idx="0">
                  <c:v>25131</c:v>
                </c:pt>
                <c:pt idx="1">
                  <c:v>20834</c:v>
                </c:pt>
                <c:pt idx="2">
                  <c:v>18795</c:v>
                </c:pt>
                <c:pt idx="3">
                  <c:v>16656</c:v>
                </c:pt>
                <c:pt idx="4">
                  <c:v>16623</c:v>
                </c:pt>
                <c:pt idx="5">
                  <c:v>14127</c:v>
                </c:pt>
                <c:pt idx="6">
                  <c:v>13079</c:v>
                </c:pt>
                <c:pt idx="7">
                  <c:v>9189</c:v>
                </c:pt>
                <c:pt idx="8">
                  <c:v>8288</c:v>
                </c:pt>
                <c:pt idx="9">
                  <c:v>8228</c:v>
                </c:pt>
                <c:pt idx="10">
                  <c:v>7568</c:v>
                </c:pt>
                <c:pt idx="11">
                  <c:v>7369</c:v>
                </c:pt>
                <c:pt idx="12">
                  <c:v>6853</c:v>
                </c:pt>
                <c:pt idx="13">
                  <c:v>6703</c:v>
                </c:pt>
                <c:pt idx="14">
                  <c:v>6293</c:v>
                </c:pt>
                <c:pt idx="15">
                  <c:v>30960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B98B-40C7-AA01-24F2D19610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IN" sz="1600" b="1" i="0" u="none" strike="noStrike" kern="1200" spc="0" baseline="0" dirty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State/UTs Sales of Three Wheelers in April-June 2023</a:t>
            </a:r>
          </a:p>
        </c:rich>
      </c:tx>
      <c:layout>
        <c:manualLayout>
          <c:xMode val="edge"/>
          <c:yMode val="edge"/>
          <c:x val="0.19650416477786339"/>
          <c:y val="1.49066909653953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7081770540906891"/>
          <c:y val="0.23292465051310648"/>
          <c:w val="0.4500444187919006"/>
          <c:h val="0.72482016381118186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4">
                  <a:shade val="3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34-43AD-B32B-65613436B5FA}"/>
              </c:ext>
            </c:extLst>
          </c:dPt>
          <c:dPt>
            <c:idx val="1"/>
            <c:bubble3D val="0"/>
            <c:spPr>
              <a:solidFill>
                <a:schemeClr val="accent4">
                  <a:shade val="4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34-43AD-B32B-65613436B5FA}"/>
              </c:ext>
            </c:extLst>
          </c:dPt>
          <c:dPt>
            <c:idx val="2"/>
            <c:bubble3D val="0"/>
            <c:spPr>
              <a:solidFill>
                <a:schemeClr val="accent4">
                  <a:shade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D34-43AD-B32B-65613436B5FA}"/>
              </c:ext>
            </c:extLst>
          </c:dPt>
          <c:dPt>
            <c:idx val="3"/>
            <c:bubble3D val="0"/>
            <c:spPr>
              <a:solidFill>
                <a:schemeClr val="accent4">
                  <a:shade val="6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D34-43AD-B32B-65613436B5FA}"/>
              </c:ext>
            </c:extLst>
          </c:dPt>
          <c:dPt>
            <c:idx val="4"/>
            <c:bubble3D val="0"/>
            <c:spPr>
              <a:solidFill>
                <a:schemeClr val="accent4">
                  <a:shade val="71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D34-43AD-B32B-65613436B5FA}"/>
              </c:ext>
            </c:extLst>
          </c:dPt>
          <c:dPt>
            <c:idx val="5"/>
            <c:bubble3D val="0"/>
            <c:spPr>
              <a:solidFill>
                <a:schemeClr val="accent4">
                  <a:shade val="79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D34-43AD-B32B-65613436B5FA}"/>
              </c:ext>
            </c:extLst>
          </c:dPt>
          <c:dPt>
            <c:idx val="6"/>
            <c:bubble3D val="0"/>
            <c:spPr>
              <a:solidFill>
                <a:schemeClr val="accent4">
                  <a:shade val="8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D34-43AD-B32B-65613436B5FA}"/>
              </c:ext>
            </c:extLst>
          </c:dPt>
          <c:dPt>
            <c:idx val="7"/>
            <c:bubble3D val="0"/>
            <c:spPr>
              <a:solidFill>
                <a:schemeClr val="accent4">
                  <a:shade val="9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D34-43AD-B32B-65613436B5FA}"/>
              </c:ext>
            </c:extLst>
          </c:dPt>
          <c:dPt>
            <c:idx val="8"/>
            <c:bubble3D val="0"/>
            <c:spPr>
              <a:solidFill>
                <a:schemeClr val="accent4">
                  <a:tint val="9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D34-43AD-B32B-65613436B5FA}"/>
              </c:ext>
            </c:extLst>
          </c:dPt>
          <c:dPt>
            <c:idx val="9"/>
            <c:bubble3D val="0"/>
            <c:spPr>
              <a:solidFill>
                <a:schemeClr val="accent4">
                  <a:tint val="8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D34-43AD-B32B-65613436B5FA}"/>
              </c:ext>
            </c:extLst>
          </c:dPt>
          <c:dPt>
            <c:idx val="10"/>
            <c:bubble3D val="0"/>
            <c:spPr>
              <a:solidFill>
                <a:schemeClr val="accent4">
                  <a:tint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D34-43AD-B32B-65613436B5FA}"/>
              </c:ext>
            </c:extLst>
          </c:dPt>
          <c:dPt>
            <c:idx val="11"/>
            <c:bubble3D val="0"/>
            <c:spPr>
              <a:solidFill>
                <a:schemeClr val="accent4">
                  <a:tint val="7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D34-43AD-B32B-65613436B5FA}"/>
              </c:ext>
            </c:extLst>
          </c:dPt>
          <c:dPt>
            <c:idx val="12"/>
            <c:bubble3D val="0"/>
            <c:spPr>
              <a:solidFill>
                <a:schemeClr val="accent4">
                  <a:tint val="63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CD34-43AD-B32B-65613436B5FA}"/>
              </c:ext>
            </c:extLst>
          </c:dPt>
          <c:dPt>
            <c:idx val="13"/>
            <c:bubble3D val="0"/>
            <c:spPr>
              <a:solidFill>
                <a:schemeClr val="accent4">
                  <a:tint val="5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CD34-43AD-B32B-65613436B5FA}"/>
              </c:ext>
            </c:extLst>
          </c:dPt>
          <c:dPt>
            <c:idx val="14"/>
            <c:bubble3D val="0"/>
            <c:spPr>
              <a:solidFill>
                <a:schemeClr val="accent4">
                  <a:tint val="4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CD34-43AD-B32B-65613436B5FA}"/>
              </c:ext>
            </c:extLst>
          </c:dPt>
          <c:dPt>
            <c:idx val="15"/>
            <c:bubble3D val="0"/>
            <c:spPr>
              <a:solidFill>
                <a:schemeClr val="accent4">
                  <a:tint val="39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CD34-43AD-B32B-65613436B5FA}"/>
              </c:ext>
            </c:extLst>
          </c:dPt>
          <c:dLbls>
            <c:dLbl>
              <c:idx val="0"/>
              <c:layout>
                <c:manualLayout>
                  <c:x val="3.8599471560507395E-3"/>
                  <c:y val="2.7597304105830994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D34-43AD-B32B-65613436B5FA}"/>
                </c:ext>
              </c:extLst>
            </c:dLbl>
            <c:dLbl>
              <c:idx val="1"/>
              <c:layout>
                <c:manualLayout>
                  <c:x val="5.5392460991063178E-4"/>
                  <c:y val="-5.586963689840277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D34-43AD-B32B-65613436B5FA}"/>
                </c:ext>
              </c:extLst>
            </c:dLbl>
            <c:dLbl>
              <c:idx val="2"/>
              <c:layout>
                <c:manualLayout>
                  <c:x val="-6.2222341604110172E-4"/>
                  <c:y val="1.831412704313248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D34-43AD-B32B-65613436B5FA}"/>
                </c:ext>
              </c:extLst>
            </c:dLbl>
            <c:dLbl>
              <c:idx val="3"/>
              <c:layout>
                <c:manualLayout>
                  <c:x val="2.492333172386263E-3"/>
                  <c:y val="-1.481660269853203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D34-43AD-B32B-65613436B5FA}"/>
                </c:ext>
              </c:extLst>
            </c:dLbl>
            <c:dLbl>
              <c:idx val="4"/>
              <c:layout>
                <c:manualLayout>
                  <c:x val="-3.3293538769153967E-2"/>
                  <c:y val="-7.519178128485012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D34-43AD-B32B-65613436B5FA}"/>
                </c:ext>
              </c:extLst>
            </c:dLbl>
            <c:dLbl>
              <c:idx val="5"/>
              <c:layout>
                <c:manualLayout>
                  <c:x val="2.7037810350101867E-3"/>
                  <c:y val="-2.0430544773453762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D34-43AD-B32B-65613436B5FA}"/>
                </c:ext>
              </c:extLst>
            </c:dLbl>
            <c:dLbl>
              <c:idx val="7"/>
              <c:layout>
                <c:manualLayout>
                  <c:x val="-3.328068155984646E-2"/>
                  <c:y val="-3.024571677284058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CD34-43AD-B32B-65613436B5FA}"/>
                </c:ext>
              </c:extLst>
            </c:dLbl>
            <c:dLbl>
              <c:idx val="8"/>
              <c:layout>
                <c:manualLayout>
                  <c:x val="-3.658989793505029E-2"/>
                  <c:y val="1.020931428797530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CD34-43AD-B32B-65613436B5FA}"/>
                </c:ext>
              </c:extLst>
            </c:dLbl>
            <c:dLbl>
              <c:idx val="9"/>
              <c:layout>
                <c:manualLayout>
                  <c:x val="-2.3745186548063141E-2"/>
                  <c:y val="1.33856416615812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CD34-43AD-B32B-65613436B5FA}"/>
                </c:ext>
              </c:extLst>
            </c:dLbl>
            <c:dLbl>
              <c:idx val="15"/>
              <c:layout>
                <c:manualLayout>
                  <c:x val="2.3061493165860949E-2"/>
                  <c:y val="7.8650470198762847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CD34-43AD-B32B-65613436B5F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'3WS'!$B$2:$B$17</c:f>
              <c:strCache>
                <c:ptCount val="16"/>
                <c:pt idx="0">
                  <c:v>Uttar Pradesh</c:v>
                </c:pt>
                <c:pt idx="1">
                  <c:v>Gujarat</c:v>
                </c:pt>
                <c:pt idx="2">
                  <c:v>Maharashtra</c:v>
                </c:pt>
                <c:pt idx="3">
                  <c:v>Karnataka</c:v>
                </c:pt>
                <c:pt idx="4">
                  <c:v>Andhra Pradesh</c:v>
                </c:pt>
                <c:pt idx="5">
                  <c:v>Tamil Nadu</c:v>
                </c:pt>
                <c:pt idx="6">
                  <c:v>Telangana</c:v>
                </c:pt>
                <c:pt idx="7">
                  <c:v>Bihar</c:v>
                </c:pt>
                <c:pt idx="8">
                  <c:v>Kerala</c:v>
                </c:pt>
                <c:pt idx="9">
                  <c:v>Haryana</c:v>
                </c:pt>
                <c:pt idx="10">
                  <c:v>Assam</c:v>
                </c:pt>
                <c:pt idx="11">
                  <c:v>Rajasthan</c:v>
                </c:pt>
                <c:pt idx="12">
                  <c:v>Madhya Pradesh</c:v>
                </c:pt>
                <c:pt idx="13">
                  <c:v>Odisha</c:v>
                </c:pt>
                <c:pt idx="14">
                  <c:v>Jharkhand</c:v>
                </c:pt>
                <c:pt idx="15">
                  <c:v>Others</c:v>
                </c:pt>
              </c:strCache>
            </c:strRef>
          </c:cat>
          <c:val>
            <c:numRef>
              <c:f>'3WS'!$C$2:$C$17</c:f>
              <c:numCache>
                <c:formatCode>_(* #,##0_);_(* \(#,##0\);_(* "-"??_);_(@_)</c:formatCode>
                <c:ptCount val="16"/>
                <c:pt idx="0">
                  <c:v>16724</c:v>
                </c:pt>
                <c:pt idx="1">
                  <c:v>15044</c:v>
                </c:pt>
                <c:pt idx="2">
                  <c:v>14814</c:v>
                </c:pt>
                <c:pt idx="3">
                  <c:v>13801</c:v>
                </c:pt>
                <c:pt idx="4">
                  <c:v>10348</c:v>
                </c:pt>
                <c:pt idx="5">
                  <c:v>9621</c:v>
                </c:pt>
                <c:pt idx="6">
                  <c:v>9236</c:v>
                </c:pt>
                <c:pt idx="7">
                  <c:v>8582</c:v>
                </c:pt>
                <c:pt idx="8">
                  <c:v>6943</c:v>
                </c:pt>
                <c:pt idx="9">
                  <c:v>6130</c:v>
                </c:pt>
                <c:pt idx="10">
                  <c:v>5102</c:v>
                </c:pt>
                <c:pt idx="11">
                  <c:v>4692</c:v>
                </c:pt>
                <c:pt idx="12">
                  <c:v>4581</c:v>
                </c:pt>
                <c:pt idx="13">
                  <c:v>3497</c:v>
                </c:pt>
                <c:pt idx="14">
                  <c:v>2554</c:v>
                </c:pt>
                <c:pt idx="15">
                  <c:v>12806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D34-43AD-B32B-65613436B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09800"/>
            <a:ext cx="12244253" cy="1864043"/>
          </a:xfrm>
          <a:solidFill>
            <a:schemeClr val="accent5">
              <a:lumMod val="50000"/>
            </a:schemeClr>
          </a:solidFill>
        </p:spPr>
        <p:txBody>
          <a:bodyPr anchor="ctr">
            <a:normAutofit/>
          </a:bodyPr>
          <a:lstStyle>
            <a:lvl1pPr algn="ctr">
              <a:defRPr sz="4000" b="1">
                <a:solidFill>
                  <a:schemeClr val="bg1"/>
                </a:solidFill>
                <a:latin typeface="Avenir LT Std 45 Book" panose="020B05020202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3" y="4267200"/>
            <a:ext cx="12192004" cy="917712"/>
          </a:xfrm>
          <a:ln w="38100">
            <a:solidFill>
              <a:schemeClr val="accent5">
                <a:lumMod val="75000"/>
              </a:schemeClr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latin typeface="Avenir LT Std 45 Book" panose="020B0502020203020204" pitchFamily="34" charset="0"/>
              </a:defRPr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venir LT Std 45 Book" panose="020B0502020203020204" pitchFamily="34" charset="0"/>
              </a:defRPr>
            </a:lvl1pPr>
          </a:lstStyle>
          <a:p>
            <a:fld id="{45C2BEEC-425E-494B-ADCB-CDA7CFCA48F0}" type="datetimeFigureOut">
              <a:rPr lang="en-IN" smtClean="0"/>
              <a:t>09/08/23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venir LT Std 45 Book" panose="020B0502020203020204" pitchFamily="34" charset="0"/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venir LT Std 45 Book" panose="020B0502020203020204" pitchFamily="34" charset="0"/>
              </a:defRPr>
            </a:lvl1pPr>
          </a:lstStyle>
          <a:p>
            <a:fld id="{C3D221A9-73BC-4950-A2A5-02127BA5CAF7}" type="slidenum">
              <a:rPr lang="en-IN" smtClean="0"/>
              <a:t>‹#›</a:t>
            </a:fld>
            <a:endParaRPr lang="en-IN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2DEF7-8648-46E6-874D-2070C8D5AD4A}"/>
              </a:ext>
            </a:extLst>
          </p:cNvPr>
          <p:cNvGrpSpPr/>
          <p:nvPr/>
        </p:nvGrpSpPr>
        <p:grpSpPr>
          <a:xfrm>
            <a:off x="4115745" y="304800"/>
            <a:ext cx="3928896" cy="1259592"/>
            <a:chOff x="3611729" y="530283"/>
            <a:chExt cx="1823355" cy="655559"/>
          </a:xfrm>
        </p:grpSpPr>
        <p:pic>
          <p:nvPicPr>
            <p:cNvPr id="8" name="Picture 7" descr="A picture containing clipart&#10;&#10;Description generated with very high confidence">
              <a:extLst>
                <a:ext uri="{FF2B5EF4-FFF2-40B4-BE49-F238E27FC236}">
                  <a16:creationId xmlns:a16="http://schemas.microsoft.com/office/drawing/2014/main" id="{6B0B0173-3DD0-4068-8F20-63AB63739B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55" r="13655" b="26160"/>
            <a:stretch/>
          </p:blipFill>
          <p:spPr>
            <a:xfrm>
              <a:off x="3717381" y="530283"/>
              <a:ext cx="1555996" cy="388999"/>
            </a:xfrm>
            <a:prstGeom prst="rect">
              <a:avLst/>
            </a:prstGeom>
          </p:spPr>
        </p:pic>
        <p:pic>
          <p:nvPicPr>
            <p:cNvPr id="9" name="Picture 8" descr="A picture containing clipart&#10;&#10;Description generated with very high confidence">
              <a:extLst>
                <a:ext uri="{FF2B5EF4-FFF2-40B4-BE49-F238E27FC236}">
                  <a16:creationId xmlns:a16="http://schemas.microsoft.com/office/drawing/2014/main" id="{18EE9E47-0F8E-44DE-8E5B-7124999A43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105" b="1798"/>
            <a:stretch/>
          </p:blipFill>
          <p:spPr>
            <a:xfrm>
              <a:off x="3758044" y="921339"/>
              <a:ext cx="1474669" cy="76566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FC6EF1F-2434-4F6F-99B0-ADE598D0D398}"/>
                </a:ext>
              </a:extLst>
            </p:cNvPr>
            <p:cNvSpPr/>
            <p:nvPr/>
          </p:nvSpPr>
          <p:spPr>
            <a:xfrm>
              <a:off x="3611729" y="1009640"/>
              <a:ext cx="1823355" cy="1762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IN" sz="1600" b="1" i="1" dirty="0">
                  <a:solidFill>
                    <a:srgbClr val="13874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Building the Nation, Responsibly</a:t>
              </a:r>
              <a:endParaRPr lang="en-US" sz="160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191929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981" y="889054"/>
            <a:ext cx="11785598" cy="5449573"/>
          </a:xfrm>
        </p:spPr>
        <p:txBody>
          <a:bodyPr>
            <a:normAutofit/>
          </a:bodyPr>
          <a:lstStyle>
            <a:lvl1pPr>
              <a:defRPr sz="2400">
                <a:latin typeface="Avenir LT Std 45 Book" panose="020B0502020203020204" pitchFamily="34" charset="0"/>
              </a:defRPr>
            </a:lvl1pPr>
            <a:lvl2pPr>
              <a:defRPr sz="2000">
                <a:latin typeface="Avenir LT Std 45 Book" panose="020B0502020203020204" pitchFamily="34" charset="0"/>
              </a:defRPr>
            </a:lvl2pPr>
            <a:lvl3pPr>
              <a:defRPr sz="1600">
                <a:latin typeface="Avenir LT Std 45 Book" panose="020B0502020203020204" pitchFamily="34" charset="0"/>
              </a:defRPr>
            </a:lvl3pPr>
            <a:lvl4pPr>
              <a:defRPr sz="1400">
                <a:latin typeface="Avenir LT Std 45 Book" panose="020B0502020203020204" pitchFamily="34" charset="0"/>
              </a:defRPr>
            </a:lvl4pPr>
            <a:lvl5pPr>
              <a:defRPr sz="1400">
                <a:latin typeface="Avenir LT Std 45 Book" panose="020B05020202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267C5E-C3CC-4A4B-BB29-23663AFD4EB4}"/>
              </a:ext>
            </a:extLst>
          </p:cNvPr>
          <p:cNvCxnSpPr>
            <a:cxnSpLocks/>
          </p:cNvCxnSpPr>
          <p:nvPr/>
        </p:nvCxnSpPr>
        <p:spPr>
          <a:xfrm>
            <a:off x="-19312" y="710846"/>
            <a:ext cx="12192000" cy="0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16EACB-9FB5-4005-8E43-884BC0933E0D}"/>
              </a:ext>
            </a:extLst>
          </p:cNvPr>
          <p:cNvCxnSpPr>
            <a:cxnSpLocks/>
          </p:cNvCxnSpPr>
          <p:nvPr/>
        </p:nvCxnSpPr>
        <p:spPr>
          <a:xfrm flipH="1">
            <a:off x="9882913" y="5"/>
            <a:ext cx="9235" cy="703115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5C7D6A24-0EAF-4168-96E9-99E7DBCD0D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92876"/>
            <a:ext cx="2743200" cy="365125"/>
          </a:xfrm>
        </p:spPr>
        <p:txBody>
          <a:bodyPr/>
          <a:lstStyle>
            <a:lvl1pPr>
              <a:defRPr>
                <a:latin typeface="Avenir LT Std 45 Book" panose="020B0502020203020204" pitchFamily="34" charset="0"/>
              </a:defRPr>
            </a:lvl1pPr>
          </a:lstStyle>
          <a:p>
            <a:fld id="{45C2BEEC-425E-494B-ADCB-CDA7CFCA48F0}" type="datetimeFigureOut">
              <a:rPr lang="en-IN" smtClean="0"/>
              <a:t>09/08/23</a:t>
            </a:fld>
            <a:endParaRPr lang="en-IN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4FE6309F-C283-47A2-9212-A8F15BE7C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92876"/>
            <a:ext cx="4114800" cy="365125"/>
          </a:xfrm>
        </p:spPr>
        <p:txBody>
          <a:bodyPr/>
          <a:lstStyle>
            <a:lvl1pPr>
              <a:defRPr>
                <a:latin typeface="Avenir LT Std 45 Book" panose="020B0502020203020204" pitchFamily="34" charset="0"/>
              </a:defRPr>
            </a:lvl1pPr>
          </a:lstStyle>
          <a:p>
            <a:endParaRPr lang="en-IN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B88EB5-6C3D-4444-9BDA-27A829FB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85" y="49898"/>
            <a:ext cx="10515600" cy="5239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89C559A-6825-474F-8000-7D84F16D73D8}"/>
              </a:ext>
            </a:extLst>
          </p:cNvPr>
          <p:cNvCxnSpPr>
            <a:cxnSpLocks/>
          </p:cNvCxnSpPr>
          <p:nvPr/>
        </p:nvCxnSpPr>
        <p:spPr>
          <a:xfrm>
            <a:off x="-19312" y="710846"/>
            <a:ext cx="12192000" cy="0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88DB06E-B52C-4FFD-849A-7E366806ED1A}"/>
              </a:ext>
            </a:extLst>
          </p:cNvPr>
          <p:cNvCxnSpPr>
            <a:cxnSpLocks/>
          </p:cNvCxnSpPr>
          <p:nvPr/>
        </p:nvCxnSpPr>
        <p:spPr>
          <a:xfrm flipH="1">
            <a:off x="9882913" y="5"/>
            <a:ext cx="9235" cy="703115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7632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29CFB1-4E33-4A5C-A29D-8BB3DE129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2BEEC-425E-494B-ADCB-CDA7CFCA48F0}" type="datetimeFigureOut">
              <a:rPr lang="en-IN" smtClean="0"/>
              <a:t>09/08/23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98ACE3-B5F1-42D1-9E36-984D11196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05EC44-1A84-454F-8EDD-E7EA66DA1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21A9-73BC-4950-A2A5-02127BA5CAF7}" type="slidenum">
              <a:rPr lang="en-IN" smtClean="0"/>
              <a:t>‹#›</a:t>
            </a:fld>
            <a:endParaRPr lang="en-I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9F26DB-934C-4E70-B45A-7C89233EF3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93C51A-8175-499A-8AAD-20BA489EB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64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0847"/>
            <a:ext cx="12192000" cy="5609226"/>
          </a:xfrm>
        </p:spPr>
        <p:txBody>
          <a:bodyPr>
            <a:normAutofit/>
          </a:bodyPr>
          <a:lstStyle>
            <a:lvl1pPr>
              <a:defRPr sz="2400">
                <a:latin typeface="Avenir LT Std 45 Book" panose="020B0502020203020204" pitchFamily="34" charset="0"/>
              </a:defRPr>
            </a:lvl1pPr>
            <a:lvl2pPr>
              <a:defRPr sz="2000">
                <a:latin typeface="Avenir LT Std 45 Book" panose="020B0502020203020204" pitchFamily="34" charset="0"/>
              </a:defRPr>
            </a:lvl2pPr>
            <a:lvl3pPr>
              <a:defRPr sz="1600">
                <a:latin typeface="Avenir LT Std 45 Book" panose="020B0502020203020204" pitchFamily="34" charset="0"/>
              </a:defRPr>
            </a:lvl3pPr>
            <a:lvl4pPr>
              <a:defRPr sz="1400">
                <a:latin typeface="Avenir LT Std 45 Book" panose="020B0502020203020204" pitchFamily="34" charset="0"/>
              </a:defRPr>
            </a:lvl4pPr>
            <a:lvl5pPr>
              <a:defRPr sz="1400">
                <a:latin typeface="Avenir LT Std 45 Book" panose="020B05020202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5386" y="6557555"/>
            <a:ext cx="1217305" cy="293278"/>
          </a:xfrm>
          <a:noFill/>
        </p:spPr>
        <p:txBody>
          <a:bodyPr/>
          <a:lstStyle>
            <a:lvl1pPr>
              <a:defRPr sz="1000">
                <a:solidFill>
                  <a:schemeClr val="accent5">
                    <a:lumMod val="50000"/>
                  </a:schemeClr>
                </a:solidFill>
                <a:latin typeface="Avenir LT Std 45 Book" panose="020B0502020203020204" pitchFamily="34" charset="0"/>
              </a:defRPr>
            </a:lvl1pPr>
          </a:lstStyle>
          <a:p>
            <a:fld id="{C3D221A9-73BC-4950-A2A5-02127BA5CAF7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267C5E-C3CC-4A4B-BB29-23663AFD4EB4}"/>
              </a:ext>
            </a:extLst>
          </p:cNvPr>
          <p:cNvCxnSpPr>
            <a:cxnSpLocks/>
          </p:cNvCxnSpPr>
          <p:nvPr/>
        </p:nvCxnSpPr>
        <p:spPr>
          <a:xfrm>
            <a:off x="-19312" y="710846"/>
            <a:ext cx="12192000" cy="0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16EACB-9FB5-4005-8E43-884BC0933E0D}"/>
              </a:ext>
            </a:extLst>
          </p:cNvPr>
          <p:cNvCxnSpPr>
            <a:cxnSpLocks/>
          </p:cNvCxnSpPr>
          <p:nvPr/>
        </p:nvCxnSpPr>
        <p:spPr>
          <a:xfrm flipH="1">
            <a:off x="9882913" y="5"/>
            <a:ext cx="9235" cy="703115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6931A90-8A03-4883-928B-B3F546809840}"/>
              </a:ext>
            </a:extLst>
          </p:cNvPr>
          <p:cNvCxnSpPr>
            <a:cxnSpLocks/>
          </p:cNvCxnSpPr>
          <p:nvPr/>
        </p:nvCxnSpPr>
        <p:spPr>
          <a:xfrm>
            <a:off x="-19312" y="710846"/>
            <a:ext cx="12192000" cy="0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E8FD0A0-2DBC-4576-B8C4-02F047564681}"/>
              </a:ext>
            </a:extLst>
          </p:cNvPr>
          <p:cNvCxnSpPr>
            <a:cxnSpLocks/>
          </p:cNvCxnSpPr>
          <p:nvPr/>
        </p:nvCxnSpPr>
        <p:spPr>
          <a:xfrm flipH="1">
            <a:off x="9882913" y="5"/>
            <a:ext cx="9235" cy="703115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9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0847"/>
            <a:ext cx="12192000" cy="5609226"/>
          </a:xfrm>
        </p:spPr>
        <p:txBody>
          <a:bodyPr>
            <a:normAutofit/>
          </a:bodyPr>
          <a:lstStyle>
            <a:lvl1pPr>
              <a:defRPr sz="2400">
                <a:latin typeface="Avenir LT Std 45 Book" panose="020B0502020203020204" pitchFamily="34" charset="0"/>
              </a:defRPr>
            </a:lvl1pPr>
            <a:lvl2pPr>
              <a:defRPr sz="2000">
                <a:latin typeface="Avenir LT Std 45 Book" panose="020B0502020203020204" pitchFamily="34" charset="0"/>
              </a:defRPr>
            </a:lvl2pPr>
            <a:lvl3pPr>
              <a:defRPr sz="1600">
                <a:latin typeface="Avenir LT Std 45 Book" panose="020B0502020203020204" pitchFamily="34" charset="0"/>
              </a:defRPr>
            </a:lvl3pPr>
            <a:lvl4pPr>
              <a:defRPr sz="1400">
                <a:latin typeface="Avenir LT Std 45 Book" panose="020B0502020203020204" pitchFamily="34" charset="0"/>
              </a:defRPr>
            </a:lvl4pPr>
            <a:lvl5pPr>
              <a:defRPr sz="1400">
                <a:latin typeface="Avenir LT Std 45 Book" panose="020B05020202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5386" y="6557555"/>
            <a:ext cx="1217305" cy="293278"/>
          </a:xfrm>
          <a:noFill/>
        </p:spPr>
        <p:txBody>
          <a:bodyPr/>
          <a:lstStyle>
            <a:lvl1pPr>
              <a:defRPr sz="1000">
                <a:solidFill>
                  <a:schemeClr val="accent5">
                    <a:lumMod val="50000"/>
                  </a:schemeClr>
                </a:solidFill>
                <a:latin typeface="Avenir LT Std 45 Book" panose="020B0502020203020204" pitchFamily="34" charset="0"/>
              </a:defRPr>
            </a:lvl1pPr>
          </a:lstStyle>
          <a:p>
            <a:fld id="{C3D221A9-73BC-4950-A2A5-02127BA5CAF7}" type="slidenum">
              <a:rPr lang="en-IN" smtClean="0"/>
              <a:t>‹#›</a:t>
            </a:fld>
            <a:endParaRPr lang="en-IN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A267C5E-C3CC-4A4B-BB29-23663AFD4EB4}"/>
              </a:ext>
            </a:extLst>
          </p:cNvPr>
          <p:cNvCxnSpPr>
            <a:cxnSpLocks/>
          </p:cNvCxnSpPr>
          <p:nvPr/>
        </p:nvCxnSpPr>
        <p:spPr>
          <a:xfrm>
            <a:off x="-19312" y="710846"/>
            <a:ext cx="12192000" cy="0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F16EACB-9FB5-4005-8E43-884BC0933E0D}"/>
              </a:ext>
            </a:extLst>
          </p:cNvPr>
          <p:cNvCxnSpPr>
            <a:cxnSpLocks/>
          </p:cNvCxnSpPr>
          <p:nvPr/>
        </p:nvCxnSpPr>
        <p:spPr>
          <a:xfrm flipH="1">
            <a:off x="9882913" y="5"/>
            <a:ext cx="9235" cy="703115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6E51A64-FEB2-4109-93A6-D342688DEF02}"/>
              </a:ext>
            </a:extLst>
          </p:cNvPr>
          <p:cNvCxnSpPr>
            <a:cxnSpLocks/>
          </p:cNvCxnSpPr>
          <p:nvPr/>
        </p:nvCxnSpPr>
        <p:spPr>
          <a:xfrm>
            <a:off x="-19312" y="710846"/>
            <a:ext cx="12192000" cy="0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8BEA2B5-1AEF-4B2C-B131-F9BBD81D39BC}"/>
              </a:ext>
            </a:extLst>
          </p:cNvPr>
          <p:cNvCxnSpPr>
            <a:cxnSpLocks/>
          </p:cNvCxnSpPr>
          <p:nvPr/>
        </p:nvCxnSpPr>
        <p:spPr>
          <a:xfrm flipH="1">
            <a:off x="9882913" y="5"/>
            <a:ext cx="9235" cy="703115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89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11FAA-5B11-2AE3-A5F3-B8A95415F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758E92-435D-DB72-F4C5-33AE3AD32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2BEEC-425E-494B-ADCB-CDA7CFCA48F0}" type="datetimeFigureOut">
              <a:rPr lang="en-IN" smtClean="0"/>
              <a:t>09/08/23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C8D710-1DE7-7C8F-9538-193BEBCEE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7C9C7C-C0BA-DCC6-ABE3-67A17B9D1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221A9-73BC-4950-A2A5-02127BA5CAF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6612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" y="0"/>
            <a:ext cx="9310149" cy="6719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910146"/>
            <a:ext cx="11570544" cy="5229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" y="64008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2BEEC-425E-494B-ADCB-CDA7CFCA48F0}" type="datetimeFigureOut">
              <a:rPr lang="en-IN" smtClean="0"/>
              <a:t>09/08/23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14800" y="644633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4882" y="6445245"/>
            <a:ext cx="187471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221A9-73BC-4950-A2A5-02127BA5CAF7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A1FCB7-EEBB-41C6-9F95-5DD9FC9BE286}"/>
              </a:ext>
            </a:extLst>
          </p:cNvPr>
          <p:cNvCxnSpPr>
            <a:cxnSpLocks/>
          </p:cNvCxnSpPr>
          <p:nvPr/>
        </p:nvCxnSpPr>
        <p:spPr>
          <a:xfrm>
            <a:off x="-19312" y="710846"/>
            <a:ext cx="12192000" cy="0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93B2852-C473-4D24-9E55-8CEE0D9E0BD2}"/>
              </a:ext>
            </a:extLst>
          </p:cNvPr>
          <p:cNvCxnSpPr>
            <a:cxnSpLocks/>
          </p:cNvCxnSpPr>
          <p:nvPr/>
        </p:nvCxnSpPr>
        <p:spPr>
          <a:xfrm flipH="1">
            <a:off x="9882913" y="5"/>
            <a:ext cx="9235" cy="703115"/>
          </a:xfrm>
          <a:prstGeom prst="line">
            <a:avLst/>
          </a:prstGeom>
          <a:ln w="38100" cmpd="sng">
            <a:solidFill>
              <a:schemeClr val="accent1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D203BBB4-E680-4BEA-B6D6-5C747063AD3C}"/>
              </a:ext>
            </a:extLst>
          </p:cNvPr>
          <p:cNvGrpSpPr/>
          <p:nvPr/>
        </p:nvGrpSpPr>
        <p:grpSpPr>
          <a:xfrm>
            <a:off x="10164882" y="74613"/>
            <a:ext cx="1726697" cy="623204"/>
            <a:chOff x="3488418" y="610288"/>
            <a:chExt cx="2133600" cy="1030168"/>
          </a:xfrm>
        </p:grpSpPr>
        <p:pic>
          <p:nvPicPr>
            <p:cNvPr id="11" name="Picture 10" descr="A picture containing clipart&#10;&#10;Description generated with very high confidence">
              <a:extLst>
                <a:ext uri="{FF2B5EF4-FFF2-40B4-BE49-F238E27FC236}">
                  <a16:creationId xmlns:a16="http://schemas.microsoft.com/office/drawing/2014/main" id="{D94B3933-ECDC-43D4-9C0B-3AF18EA9C9C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55" r="13655" b="26160"/>
            <a:stretch/>
          </p:blipFill>
          <p:spPr>
            <a:xfrm>
              <a:off x="3488418" y="610288"/>
              <a:ext cx="2133600" cy="620034"/>
            </a:xfrm>
            <a:prstGeom prst="rect">
              <a:avLst/>
            </a:prstGeom>
          </p:spPr>
        </p:pic>
        <p:pic>
          <p:nvPicPr>
            <p:cNvPr id="12" name="Picture 11" descr="A picture containing clipart&#10;&#10;Description generated with very high confidence">
              <a:extLst>
                <a:ext uri="{FF2B5EF4-FFF2-40B4-BE49-F238E27FC236}">
                  <a16:creationId xmlns:a16="http://schemas.microsoft.com/office/drawing/2014/main" id="{1F3980BD-D41C-4A48-A371-FB4385D4B7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7105" b="1798"/>
            <a:stretch/>
          </p:blipFill>
          <p:spPr>
            <a:xfrm>
              <a:off x="3666304" y="1223445"/>
              <a:ext cx="1773291" cy="145226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3AE399A-2D76-4436-BFCC-CD16D1A1B994}"/>
                </a:ext>
              </a:extLst>
            </p:cNvPr>
            <p:cNvSpPr/>
            <p:nvPr/>
          </p:nvSpPr>
          <p:spPr>
            <a:xfrm>
              <a:off x="3503939" y="1297043"/>
              <a:ext cx="2098018" cy="34341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IN" sz="750" b="1" i="1" dirty="0">
                  <a:solidFill>
                    <a:srgbClr val="138742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</a:rPr>
                <a:t>Building the Nation, Responsibly</a:t>
              </a:r>
              <a:endParaRPr lang="en-US" sz="750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97386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Avenir LT Std 45 Book" panose="020B0502020203020204" pitchFamily="34" charset="0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venir LT Std 45 Book" panose="020B0502020203020204" pitchFamily="34" charset="0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venir LT Std 45 Book" panose="020B0502020203020204" pitchFamily="34" charset="0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venir LT Std 45 Book" panose="020B0502020203020204" pitchFamily="34" charset="0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venir LT Std 45 Book" panose="020B0502020203020204" pitchFamily="34" charset="0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venir LT Std 45 Book" panose="020B0502020203020204" pitchFamily="34" charset="0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1E96A-4D09-3FAC-4C5A-758D6689DE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State / UT wise Sales in April-June 23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074E31-E5A4-1A9A-23C9-2B4A46B44D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31</a:t>
            </a:r>
            <a:r>
              <a:rPr lang="en-US" baseline="30000" dirty="0"/>
              <a:t>st</a:t>
            </a:r>
            <a:r>
              <a:rPr lang="en-US" dirty="0"/>
              <a:t> July 2023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8798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27139-BB61-FC72-1B0B-7F22D9A55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Top 10 State / UTs Vehicles Sales - April-June 23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9B31B-7699-9D8E-25DC-B7C344D2BA64}"/>
              </a:ext>
            </a:extLst>
          </p:cNvPr>
          <p:cNvSpPr txBox="1"/>
          <p:nvPr/>
        </p:nvSpPr>
        <p:spPr>
          <a:xfrm>
            <a:off x="1787988" y="5753703"/>
            <a:ext cx="7961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Uttar Pradesh posted highest Vehicle Sales in April-June 2023 in the country, followed by Maharashtra and Tamil Nadu !</a:t>
            </a:r>
            <a:endParaRPr lang="en-IN" sz="2400" b="1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6CE356E-02D1-16FA-FC1D-EB997B7C21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739850"/>
              </p:ext>
            </p:extLst>
          </p:nvPr>
        </p:nvGraphicFramePr>
        <p:xfrm>
          <a:off x="2854038" y="1066800"/>
          <a:ext cx="6567053" cy="4362450"/>
        </p:xfrm>
        <a:graphic>
          <a:graphicData uri="http://schemas.openxmlformats.org/drawingml/2006/table">
            <a:tbl>
              <a:tblPr firstCol="1" lastCol="1" bandRow="1">
                <a:tableStyleId>{5940675A-B579-460E-94D1-54222C63F5DA}</a:tableStyleId>
              </a:tblPr>
              <a:tblGrid>
                <a:gridCol w="1407225">
                  <a:extLst>
                    <a:ext uri="{9D8B030D-6E8A-4147-A177-3AD203B41FA5}">
                      <a16:colId xmlns:a16="http://schemas.microsoft.com/office/drawing/2014/main" val="1941505233"/>
                    </a:ext>
                  </a:extLst>
                </a:gridCol>
                <a:gridCol w="5159828">
                  <a:extLst>
                    <a:ext uri="{9D8B030D-6E8A-4147-A177-3AD203B41FA5}">
                      <a16:colId xmlns:a16="http://schemas.microsoft.com/office/drawing/2014/main" val="1699270835"/>
                    </a:ext>
                  </a:extLst>
                </a:gridCol>
              </a:tblGrid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 dirty="0">
                          <a:effectLst/>
                        </a:rPr>
                        <a:t>1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Uttar Pradesh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589612932"/>
                  </a:ext>
                </a:extLst>
              </a:tr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 dirty="0">
                          <a:effectLst/>
                        </a:rPr>
                        <a:t>2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Maharashtra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073220655"/>
                  </a:ext>
                </a:extLst>
              </a:tr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 dirty="0">
                          <a:effectLst/>
                        </a:rPr>
                        <a:t>3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Tamil Nadu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779454080"/>
                  </a:ext>
                </a:extLst>
              </a:tr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 dirty="0">
                          <a:effectLst/>
                        </a:rPr>
                        <a:t>4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Karnataka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802589006"/>
                  </a:ext>
                </a:extLst>
              </a:tr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 dirty="0">
                          <a:effectLst/>
                        </a:rPr>
                        <a:t>5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Gujarat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376980928"/>
                  </a:ext>
                </a:extLst>
              </a:tr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 dirty="0">
                          <a:effectLst/>
                        </a:rPr>
                        <a:t>6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Bihar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3586311715"/>
                  </a:ext>
                </a:extLst>
              </a:tr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 dirty="0">
                          <a:effectLst/>
                        </a:rPr>
                        <a:t>7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Madhya Pradesh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218943459"/>
                  </a:ext>
                </a:extLst>
              </a:tr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>
                          <a:effectLst/>
                        </a:rPr>
                        <a:t>8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Rajasthan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249213473"/>
                  </a:ext>
                </a:extLst>
              </a:tr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>
                          <a:effectLst/>
                        </a:rPr>
                        <a:t>9</a:t>
                      </a:r>
                      <a:endParaRPr lang="en-IN" sz="2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West Bengal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4029962244"/>
                  </a:ext>
                </a:extLst>
              </a:tr>
              <a:tr h="322811">
                <a:tc>
                  <a:txBody>
                    <a:bodyPr/>
                    <a:lstStyle/>
                    <a:p>
                      <a:pPr algn="ctr" fontAlgn="t"/>
                      <a:r>
                        <a:rPr lang="en-IN" sz="2800" u="none" strike="noStrike" dirty="0">
                          <a:effectLst/>
                        </a:rPr>
                        <a:t>10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en-IN" sz="2800" u="none" strike="noStrike" dirty="0">
                          <a:effectLst/>
                        </a:rPr>
                        <a:t>Telangana</a:t>
                      </a:r>
                      <a:endParaRPr lang="en-IN" sz="2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2449875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614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F040D-DB1F-21F5-E7C9-63CCCEC7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Top State / UTs Passenger Vehicles Sales – April-June-23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EF967-4D44-5F74-B940-95A044C33207}"/>
              </a:ext>
            </a:extLst>
          </p:cNvPr>
          <p:cNvSpPr txBox="1"/>
          <p:nvPr/>
        </p:nvSpPr>
        <p:spPr>
          <a:xfrm>
            <a:off x="2247448" y="5675704"/>
            <a:ext cx="7752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Maharashtra posted highest Passenger Vehicle Sales in April-June 2023 in the country, followed by Uttar Pradesh and Karnataka !</a:t>
            </a:r>
            <a:endParaRPr lang="en-IN" sz="2000" b="1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1EDAA688-DD3B-D447-00D6-C9033017EC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272016"/>
              </p:ext>
            </p:extLst>
          </p:nvPr>
        </p:nvGraphicFramePr>
        <p:xfrm>
          <a:off x="1704108" y="858982"/>
          <a:ext cx="8312727" cy="476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32267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F040D-DB1F-21F5-E7C9-63CCCEC7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State / UTs Two-Wheeler Sales - April-June-23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EF967-4D44-5F74-B940-95A044C33207}"/>
              </a:ext>
            </a:extLst>
          </p:cNvPr>
          <p:cNvSpPr txBox="1"/>
          <p:nvPr/>
        </p:nvSpPr>
        <p:spPr>
          <a:xfrm>
            <a:off x="2164321" y="6049776"/>
            <a:ext cx="7752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Uttar Pradesh posted highest Two-Wheeler Sales in April-June 23 in the country, followed by Maharashtra and Tamil Nadu !</a:t>
            </a:r>
            <a:endParaRPr lang="en-IN" sz="2000" b="1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CA41A2D-51F7-72F5-1A17-61B11E4F0A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6321736"/>
              </p:ext>
            </p:extLst>
          </p:nvPr>
        </p:nvGraphicFramePr>
        <p:xfrm>
          <a:off x="1565564" y="900545"/>
          <a:ext cx="8963892" cy="4696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489833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F040D-DB1F-21F5-E7C9-63CCCEC7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Top State / UTs Commercial Vehicle Sales - April-June-23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EF967-4D44-5F74-B940-95A044C33207}"/>
              </a:ext>
            </a:extLst>
          </p:cNvPr>
          <p:cNvSpPr txBox="1"/>
          <p:nvPr/>
        </p:nvSpPr>
        <p:spPr>
          <a:xfrm>
            <a:off x="2178175" y="5938940"/>
            <a:ext cx="7752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Maharashtra posted highest Commercial Vehicle Sales in April-June 2023 in the country, followed by Uttar Pradesh and Tamil Nadu !</a:t>
            </a:r>
            <a:endParaRPr lang="en-IN" sz="2000" b="1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43DACCA0-028A-A46E-A0A2-CF35AD4740C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2710571"/>
              </p:ext>
            </p:extLst>
          </p:nvPr>
        </p:nvGraphicFramePr>
        <p:xfrm>
          <a:off x="1634837" y="803564"/>
          <a:ext cx="8478982" cy="49599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1467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F040D-DB1F-21F5-E7C9-63CCCEC7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 State </a:t>
            </a:r>
            <a:r>
              <a:rPr lang="en-US"/>
              <a:t>/ UTs </a:t>
            </a:r>
            <a:r>
              <a:rPr lang="en-US" dirty="0"/>
              <a:t>Three-Wheeler Sales - April-June-23</a:t>
            </a:r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AEF967-4D44-5F74-B940-95A044C33207}"/>
              </a:ext>
            </a:extLst>
          </p:cNvPr>
          <p:cNvSpPr txBox="1"/>
          <p:nvPr/>
        </p:nvSpPr>
        <p:spPr>
          <a:xfrm>
            <a:off x="2178175" y="5966649"/>
            <a:ext cx="77525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Uttar Pradesh posted highest Three-Wheeler Sales in April-June 23 in the country, followed by Gujarat and Maharashtra!</a:t>
            </a:r>
            <a:endParaRPr lang="en-IN" sz="2000" b="1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7936723-E26F-96F1-F719-0F0DAB7CB8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572226"/>
              </p:ext>
            </p:extLst>
          </p:nvPr>
        </p:nvGraphicFramePr>
        <p:xfrm>
          <a:off x="2272145" y="831273"/>
          <a:ext cx="7509164" cy="49045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4390300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Calibri Light"/>
        <a:ea typeface=""/>
        <a:cs typeface=""/>
      </a:majorFont>
      <a:minorFont>
        <a:latin typeface="Avenir LT Std 35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AF5F1F90-1777-4E28-B4BA-5A82582353A2}" vid="{19FDB230-897E-455D-ABA9-5A12EEE69F1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130</TotalTime>
  <Words>360</Words>
  <Application>Microsoft Macintosh PowerPoint</Application>
  <PresentationFormat>Widescreen</PresentationFormat>
  <Paragraphs>83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Avenir LT Std 35 Light</vt:lpstr>
      <vt:lpstr>Avenir LT Std 45 Book</vt:lpstr>
      <vt:lpstr>Theme1</vt:lpstr>
      <vt:lpstr>State / UT wise Sales in April-June 23</vt:lpstr>
      <vt:lpstr>Top 10 State / UTs Vehicles Sales - April-June 23</vt:lpstr>
      <vt:lpstr>Top State / UTs Passenger Vehicles Sales – April-June-23</vt:lpstr>
      <vt:lpstr>Top State / UTs Two-Wheeler Sales - April-June-23</vt:lpstr>
      <vt:lpstr>Top State / UTs Commercial Vehicle Sales - April-June-23</vt:lpstr>
      <vt:lpstr>Top State / UTs Three-Wheeler Sales - April-June-23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Atanu Ganguli</dc:creator>
  <cp:lastModifiedBy>BIJU  MATHEWS</cp:lastModifiedBy>
  <cp:revision>3</cp:revision>
  <cp:lastPrinted>2023-07-31T03:40:14Z</cp:lastPrinted>
  <dcterms:created xsi:type="dcterms:W3CDTF">2023-05-05T04:05:02Z</dcterms:created>
  <dcterms:modified xsi:type="dcterms:W3CDTF">2023-08-09T07:41:40Z</dcterms:modified>
</cp:coreProperties>
</file>